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57" r:id="rId3"/>
    <p:sldId id="303" r:id="rId4"/>
    <p:sldId id="258" r:id="rId5"/>
    <p:sldId id="259" r:id="rId6"/>
    <p:sldId id="260" r:id="rId7"/>
    <p:sldId id="264" r:id="rId8"/>
    <p:sldId id="262" r:id="rId9"/>
    <p:sldId id="265" r:id="rId10"/>
    <p:sldId id="266" r:id="rId11"/>
    <p:sldId id="268" r:id="rId12"/>
    <p:sldId id="269" r:id="rId13"/>
    <p:sldId id="267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4" r:id="rId24"/>
    <p:sldId id="285" r:id="rId25"/>
    <p:sldId id="279" r:id="rId26"/>
    <p:sldId id="280" r:id="rId27"/>
    <p:sldId id="281" r:id="rId28"/>
    <p:sldId id="286" r:id="rId29"/>
    <p:sldId id="282" r:id="rId30"/>
    <p:sldId id="283" r:id="rId31"/>
    <p:sldId id="305" r:id="rId32"/>
    <p:sldId id="304" r:id="rId33"/>
    <p:sldId id="345" r:id="rId34"/>
    <p:sldId id="287" r:id="rId35"/>
    <p:sldId id="288" r:id="rId36"/>
    <p:sldId id="353" r:id="rId37"/>
    <p:sldId id="289" r:id="rId38"/>
    <p:sldId id="290" r:id="rId39"/>
    <p:sldId id="291" r:id="rId40"/>
    <p:sldId id="301" r:id="rId41"/>
    <p:sldId id="292" r:id="rId42"/>
    <p:sldId id="293" r:id="rId43"/>
    <p:sldId id="294" r:id="rId44"/>
    <p:sldId id="298" r:id="rId45"/>
    <p:sldId id="299" r:id="rId46"/>
    <p:sldId id="300" r:id="rId47"/>
    <p:sldId id="296" r:id="rId48"/>
    <p:sldId id="297" r:id="rId49"/>
    <p:sldId id="302" r:id="rId50"/>
    <p:sldId id="306" r:id="rId51"/>
    <p:sldId id="307" r:id="rId52"/>
    <p:sldId id="311" r:id="rId53"/>
    <p:sldId id="312" r:id="rId54"/>
    <p:sldId id="313" r:id="rId55"/>
    <p:sldId id="314" r:id="rId56"/>
    <p:sldId id="347" r:id="rId57"/>
    <p:sldId id="348" r:id="rId58"/>
    <p:sldId id="349" r:id="rId59"/>
    <p:sldId id="315" r:id="rId60"/>
    <p:sldId id="337" r:id="rId61"/>
    <p:sldId id="346" r:id="rId62"/>
    <p:sldId id="316" r:id="rId63"/>
    <p:sldId id="317" r:id="rId64"/>
    <p:sldId id="350" r:id="rId65"/>
    <p:sldId id="318" r:id="rId66"/>
    <p:sldId id="319" r:id="rId67"/>
    <p:sldId id="320" r:id="rId68"/>
    <p:sldId id="338" r:id="rId69"/>
    <p:sldId id="339" r:id="rId70"/>
    <p:sldId id="322" r:id="rId71"/>
    <p:sldId id="340" r:id="rId72"/>
    <p:sldId id="323" r:id="rId73"/>
    <p:sldId id="324" r:id="rId74"/>
    <p:sldId id="325" r:id="rId75"/>
    <p:sldId id="326" r:id="rId76"/>
    <p:sldId id="341" r:id="rId77"/>
    <p:sldId id="351" r:id="rId78"/>
    <p:sldId id="352" r:id="rId79"/>
    <p:sldId id="327" r:id="rId80"/>
    <p:sldId id="328" r:id="rId81"/>
    <p:sldId id="329" r:id="rId82"/>
    <p:sldId id="330" r:id="rId83"/>
    <p:sldId id="332" r:id="rId84"/>
    <p:sldId id="342" r:id="rId85"/>
    <p:sldId id="333" r:id="rId86"/>
    <p:sldId id="334" r:id="rId87"/>
    <p:sldId id="331" r:id="rId88"/>
    <p:sldId id="335" r:id="rId89"/>
    <p:sldId id="343" r:id="rId90"/>
    <p:sldId id="344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ble Xavier" initials="NX" lastIdx="3" clrIdx="0">
    <p:extLst>
      <p:ext uri="{19B8F6BF-5375-455C-9EA6-DF929625EA0E}">
        <p15:presenceInfo xmlns:p15="http://schemas.microsoft.com/office/powerpoint/2012/main" userId="Noble Xav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1457C-2CA1-45DB-A29D-57E6492E1DC7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182A6-9B3C-475A-B5B5-1D3C96F97A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65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80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2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0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how-to-interpret-result-from-linear-regression-3f7ae7679ef9" TargetMode="External"/><Relationship Id="rId2" Type="http://schemas.openxmlformats.org/officeDocument/2006/relationships/hyperlink" Target="https://jyotiyadav99111.medium.com/statistics-how-should-i-interpret-results-of-ols-3bde1ebeec01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33042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A03C5C-8267-4B36-B987-B719E3C4F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648" y="613409"/>
            <a:ext cx="8437216" cy="54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9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5748DE-F879-4D1B-8BF2-2613B42B7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507" y="339090"/>
            <a:ext cx="8193501" cy="49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1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0475B-7770-4514-95C4-CD95AE63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38" y="419481"/>
            <a:ext cx="8986266" cy="60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2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683CC-50EC-494F-8BCE-4E65E8F3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1" y="313679"/>
            <a:ext cx="9650159" cy="59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3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6F5B-6A46-47A4-AC73-E6EF1809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79" y="88392"/>
            <a:ext cx="10353762" cy="1257300"/>
          </a:xfrm>
        </p:spPr>
        <p:txBody>
          <a:bodyPr>
            <a:normAutofit/>
          </a:bodyPr>
          <a:lstStyle/>
          <a:p>
            <a:r>
              <a:rPr lang="en-IN" sz="3600" dirty="0"/>
              <a:t>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EE2A4C-9F24-474D-A105-8790F617D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96" y="1149533"/>
            <a:ext cx="5652312" cy="5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821D4-9374-4FD5-9B77-B13B8DD5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19" y="448818"/>
            <a:ext cx="6764465" cy="57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7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B5FDD-56C1-496D-A3E4-F2A632DC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1" y="615886"/>
            <a:ext cx="9544885" cy="321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BCE8C-F66E-4AAC-90D6-F256D606D6BF}"/>
              </a:ext>
            </a:extLst>
          </p:cNvPr>
          <p:cNvSpPr txBox="1"/>
          <p:nvPr/>
        </p:nvSpPr>
        <p:spPr>
          <a:xfrm>
            <a:off x="2130552" y="4206240"/>
            <a:ext cx="477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X1 and X2 are highly related there value is almost  nearing 1</a:t>
            </a:r>
          </a:p>
        </p:txBody>
      </p:sp>
    </p:spTree>
    <p:extLst>
      <p:ext uri="{BB962C8B-B14F-4D97-AF65-F5344CB8AC3E}">
        <p14:creationId xmlns:p14="http://schemas.microsoft.com/office/powerpoint/2010/main" val="159470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F2AD37-8AE4-47D1-B2D2-73EC63448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32" y="512826"/>
            <a:ext cx="8137476" cy="50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41864A-F150-4016-AC71-C0066F69B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66" y="512826"/>
            <a:ext cx="8512794" cy="51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1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F5272-CF46-43EB-BE3B-C3428EC1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420972"/>
            <a:ext cx="9345168" cy="57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7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C738-AA9A-4823-940C-83A3E13E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5824"/>
            <a:ext cx="10353762" cy="542544"/>
          </a:xfrm>
        </p:spPr>
        <p:txBody>
          <a:bodyPr>
            <a:normAutofit/>
          </a:bodyPr>
          <a:lstStyle/>
          <a:p>
            <a:r>
              <a:rPr lang="en-IN" sz="2800" dirty="0"/>
              <a:t>Assumptions for Simple 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3FDE1-04CB-42F4-9DF0-01A224F5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46" y="761619"/>
            <a:ext cx="10772237" cy="5209413"/>
          </a:xfrm>
        </p:spPr>
        <p:txBody>
          <a:bodyPr/>
          <a:lstStyle/>
          <a:p>
            <a:r>
              <a:rPr lang="en-IN" dirty="0"/>
              <a:t>Data Should be linear – X increase Y also increase/ decrease</a:t>
            </a:r>
          </a:p>
          <a:p>
            <a:r>
              <a:rPr lang="en-IN" dirty="0"/>
              <a:t>Data Should be homoscedastic (no outliers in the data)</a:t>
            </a:r>
          </a:p>
          <a:p>
            <a:pPr lvl="1"/>
            <a:r>
              <a:rPr lang="en-IN" dirty="0"/>
              <a:t>Log transformation</a:t>
            </a:r>
          </a:p>
          <a:p>
            <a:r>
              <a:rPr lang="en-IN" dirty="0"/>
              <a:t>No endogeneity – Missing important variables/values (to predict the house price- not considering the house price of the city </a:t>
            </a:r>
          </a:p>
          <a:p>
            <a:r>
              <a:rPr lang="en-IN" dirty="0"/>
              <a:t>No auto correlation (there should not be any trend – Monday Sales less Friday more etc</a:t>
            </a:r>
          </a:p>
          <a:p>
            <a:r>
              <a:rPr lang="en-IN" dirty="0"/>
              <a:t>No multicollinearity </a:t>
            </a:r>
          </a:p>
          <a:p>
            <a:pPr lvl="1"/>
            <a:r>
              <a:rPr lang="en-IN" dirty="0"/>
              <a:t>x1 related to y , x2 related to y ,if  x1 and x2 are related consider only one variable for prediction. House rice related to area , house price related number of rooms </a:t>
            </a:r>
          </a:p>
          <a:p>
            <a:pPr lvl="1"/>
            <a:r>
              <a:rPr lang="en-IN" dirty="0"/>
              <a:t> Variance Inflation Factor (VIF) to address multicollinearity </a:t>
            </a:r>
          </a:p>
          <a:p>
            <a:pPr lvl="3"/>
            <a:r>
              <a:rPr lang="en-IN" dirty="0"/>
              <a:t>Y = m1x1+m2x2+c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737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C6151-49C5-4DE7-AE46-C6A1A65F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1" y="330136"/>
            <a:ext cx="9974544" cy="52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8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C10FD9-C2A4-4223-8473-4F49D21B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272986"/>
            <a:ext cx="9638124" cy="54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9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B5E1-D59B-461E-ACDB-A05BF3CC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Accuracy of Simple Linear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9C440-C179-4A5D-B5D3-826BD62C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30" y="2076450"/>
            <a:ext cx="103536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A988-38B7-4CD8-8FAB-3AC8C57F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 Fit /Over Fit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78CA48-268D-41C3-80AC-2576BD0E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119" y="2085328"/>
            <a:ext cx="9764237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E173-DED1-4AD3-8284-67B41ACD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 Fit /Over Fit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68977E-A299-415F-BF80-8D256735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839" y="2076450"/>
            <a:ext cx="8278796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3FAD-79D2-437F-AF87-504C52A5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91" y="152401"/>
            <a:ext cx="10353762" cy="716280"/>
          </a:xfrm>
        </p:spPr>
        <p:txBody>
          <a:bodyPr>
            <a:normAutofit/>
          </a:bodyPr>
          <a:lstStyle/>
          <a:p>
            <a:r>
              <a:rPr lang="en-IN" sz="3200" dirty="0"/>
              <a:t>Over fitting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F2849-63B5-473D-9F0E-68591399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4" y="1157478"/>
            <a:ext cx="10345451" cy="32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B1345-4920-48A4-B17A-3C9F0257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17" y="962025"/>
            <a:ext cx="3933825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4F605-7754-4177-8778-DF5A3A44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78" y="962025"/>
            <a:ext cx="4181475" cy="247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594F8-E845-4E08-9763-1C568B411483}"/>
              </a:ext>
            </a:extLst>
          </p:cNvPr>
          <p:cNvSpPr txBox="1"/>
          <p:nvPr/>
        </p:nvSpPr>
        <p:spPr>
          <a:xfrm>
            <a:off x="1234249" y="48189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Linear Model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F6101-6443-4F2A-AAF8-F1AE6DEE37A6}"/>
              </a:ext>
            </a:extLst>
          </p:cNvPr>
          <p:cNvSpPr txBox="1"/>
          <p:nvPr/>
        </p:nvSpPr>
        <p:spPr>
          <a:xfrm>
            <a:off x="5995416" y="48189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Over Fitting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B8DC0-7B98-4280-8D78-C9C5BA7E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8" y="3832930"/>
            <a:ext cx="48958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0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3FAD-79D2-437F-AF87-504C52A5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91" y="152401"/>
            <a:ext cx="10353762" cy="716280"/>
          </a:xfrm>
        </p:spPr>
        <p:txBody>
          <a:bodyPr>
            <a:normAutofit/>
          </a:bodyPr>
          <a:lstStyle/>
          <a:p>
            <a:r>
              <a:rPr lang="en-IN" sz="3200" dirty="0"/>
              <a:t>Under fitting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3AFF3-73B1-4D19-A582-632F85A2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33" y="1721739"/>
            <a:ext cx="4886325" cy="260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D14DC-C2C1-40B3-8B2C-7503F0AD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87" y="1648587"/>
            <a:ext cx="4010025" cy="305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F8490-0530-4631-BE5D-79E898E2D076}"/>
              </a:ext>
            </a:extLst>
          </p:cNvPr>
          <p:cNvSpPr txBox="1"/>
          <p:nvPr/>
        </p:nvSpPr>
        <p:spPr>
          <a:xfrm>
            <a:off x="7723632" y="105568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Fitting  </a:t>
            </a:r>
          </a:p>
        </p:txBody>
      </p:sp>
    </p:spTree>
    <p:extLst>
      <p:ext uri="{BB962C8B-B14F-4D97-AF65-F5344CB8AC3E}">
        <p14:creationId xmlns:p14="http://schemas.microsoft.com/office/powerpoint/2010/main" val="249814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89AFB-801A-4DDB-806B-3ED5D7CBF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23" y="466724"/>
            <a:ext cx="9128189" cy="54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00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8DDD6B-6778-4F8E-A8A2-2451D4F9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76" y="756591"/>
            <a:ext cx="8261414" cy="50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0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C738-AA9A-4823-940C-83A3E13E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5824"/>
            <a:ext cx="10353762" cy="542544"/>
          </a:xfrm>
        </p:spPr>
        <p:txBody>
          <a:bodyPr>
            <a:normAutofit/>
          </a:bodyPr>
          <a:lstStyle/>
          <a:p>
            <a:r>
              <a:rPr lang="en-IN" sz="2800" dirty="0"/>
              <a:t>Linear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ADD40-EEE5-47E6-BDF1-97B9692B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3" y="763480"/>
            <a:ext cx="4403858" cy="2567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7C381-BDCB-4E57-974D-E8F9EE63E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67" y="658368"/>
            <a:ext cx="4403858" cy="256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2EF6C-5417-4FF9-AE2A-70E012256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53" y="3526655"/>
            <a:ext cx="3552825" cy="314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93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0C56B8-2282-4428-8380-A3D6CE6C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787" y="448818"/>
            <a:ext cx="10492487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15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62253-521D-41D3-81B9-ADECC800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8" y="413043"/>
            <a:ext cx="11481463" cy="5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8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65F5C-126F-4BE4-A802-D4AABD93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66" y="413043"/>
            <a:ext cx="11293968" cy="58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43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F0423-42B7-4A58-BD3D-8A9B9124E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1" y="714745"/>
            <a:ext cx="105537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1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E95322-1C3B-4BD4-8B8D-8698C9AE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514350"/>
            <a:ext cx="75342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8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A8D72-3E66-4A6D-974D-CF229D36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4" y="351091"/>
            <a:ext cx="8032623" cy="55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8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73D7-1902-432A-AA99-CE98471A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94719"/>
            <a:ext cx="10353762" cy="56083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R2 and Adjusted R2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BA7D8-3413-40F9-1970-3AE0065E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2" y="2471138"/>
            <a:ext cx="4927837" cy="2604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8D73B-03C4-D9F5-FB5B-235EB0E7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77" y="2471138"/>
            <a:ext cx="4550007" cy="26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2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73D7-1902-432A-AA99-CE98471A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5552"/>
            <a:ext cx="10353762" cy="560832"/>
          </a:xfrm>
        </p:spPr>
        <p:txBody>
          <a:bodyPr>
            <a:normAutofit/>
          </a:bodyPr>
          <a:lstStyle/>
          <a:p>
            <a:r>
              <a:rPr lang="en-IN" sz="3200" dirty="0"/>
              <a:t>Adjusted R square for 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942D4-5335-4791-B959-2E605912C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681609"/>
            <a:ext cx="10353762" cy="5494782"/>
          </a:xfrm>
        </p:spPr>
        <p:txBody>
          <a:bodyPr/>
          <a:lstStyle/>
          <a:p>
            <a:r>
              <a:rPr lang="en-IN" dirty="0"/>
              <a:t>Adjusted R Square for multiple independent variable </a:t>
            </a:r>
          </a:p>
          <a:p>
            <a:r>
              <a:rPr lang="en-IN" dirty="0"/>
              <a:t>Addition on each independent variable decreases the Adjusted R Square </a:t>
            </a:r>
          </a:p>
          <a:p>
            <a:r>
              <a:rPr lang="en-IN" dirty="0"/>
              <a:t>Formula </a:t>
            </a:r>
          </a:p>
          <a:p>
            <a:pPr lvl="1"/>
            <a:r>
              <a:rPr lang="en-IN" i="1" dirty="0">
                <a:effectLst/>
              </a:rPr>
              <a:t>n</a:t>
            </a:r>
            <a:r>
              <a:rPr lang="en-IN" dirty="0">
                <a:effectLst/>
              </a:rPr>
              <a:t> = the sample size</a:t>
            </a:r>
          </a:p>
          <a:p>
            <a:pPr lvl="1"/>
            <a:r>
              <a:rPr lang="en-IN" i="1" dirty="0">
                <a:effectLst/>
              </a:rPr>
              <a:t>k</a:t>
            </a:r>
            <a:r>
              <a:rPr lang="en-IN" dirty="0">
                <a:effectLst/>
              </a:rPr>
              <a:t> = the number of independent variables in the regression equation</a:t>
            </a:r>
          </a:p>
          <a:p>
            <a:pPr lvl="1"/>
            <a:r>
              <a:rPr lang="en-IN" dirty="0">
                <a:effectLst/>
              </a:rPr>
              <a:t>R Square = R Square value</a:t>
            </a:r>
          </a:p>
          <a:p>
            <a:pPr lvl="1"/>
            <a:r>
              <a:rPr lang="en-IN" dirty="0">
                <a:effectLst/>
              </a:rPr>
              <a:t>Increase number of  K – Adjusted R square value decreases </a:t>
            </a:r>
            <a:endParaRPr lang="en-IN" dirty="0"/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7C41C-9E70-43CB-91AC-4089EB28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94" y="4238625"/>
            <a:ext cx="42576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7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974B-0197-455D-A2FB-C6F4BE4BC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1534"/>
            <a:ext cx="10353762" cy="485394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1569BE-6A5F-477D-BBAB-FA37F0710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19" y="495907"/>
            <a:ext cx="8067674" cy="3941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33429-54EC-4E07-9777-CE696D56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8" y="4436971"/>
            <a:ext cx="8067675" cy="23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44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1B4DB4-7883-4212-BD79-8BF5E81DE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545" y="503682"/>
            <a:ext cx="8344984" cy="49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F765B-A2F3-4E56-B8F1-5C43D5B8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6" y="206501"/>
            <a:ext cx="10187559" cy="63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79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61757-E1B3-4D40-917F-2F300D92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9" y="550694"/>
            <a:ext cx="4850663" cy="3666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8262D4-05B6-400A-8D55-889E6B1E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22" y="550693"/>
            <a:ext cx="5086350" cy="3497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04F346-22F3-450D-A571-4C1BDA707EBE}"/>
              </a:ext>
            </a:extLst>
          </p:cNvPr>
          <p:cNvSpPr txBox="1"/>
          <p:nvPr/>
        </p:nvSpPr>
        <p:spPr>
          <a:xfrm>
            <a:off x="807868" y="4580878"/>
            <a:ext cx="3950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Average time – 25 hours watch TV with Standard deviation 2 </a:t>
            </a:r>
          </a:p>
          <a:p>
            <a:r>
              <a:rPr lang="en-IN" dirty="0"/>
              <a:t>Next sample – 12 hours watch TV </a:t>
            </a:r>
          </a:p>
          <a:p>
            <a:r>
              <a:rPr lang="en-IN" dirty="0"/>
              <a:t>Conclusion , value changed </a:t>
            </a:r>
          </a:p>
          <a:p>
            <a:r>
              <a:rPr lang="en-IN" dirty="0"/>
              <a:t>95 % of the data between 21 and 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B661-951A-4B49-B90D-4E644BC756AB}"/>
              </a:ext>
            </a:extLst>
          </p:cNvPr>
          <p:cNvSpPr txBox="1"/>
          <p:nvPr/>
        </p:nvSpPr>
        <p:spPr>
          <a:xfrm>
            <a:off x="5967274" y="4458071"/>
            <a:ext cx="395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Average runs 70 with standard deviation 20 runs.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5FF70-3164-4710-9275-1FB184D9B81F}"/>
              </a:ext>
            </a:extLst>
          </p:cNvPr>
          <p:cNvSpPr txBox="1"/>
          <p:nvPr/>
        </p:nvSpPr>
        <p:spPr>
          <a:xfrm>
            <a:off x="2016711" y="89028"/>
            <a:ext cx="648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Hypothesis testing Example  </a:t>
            </a:r>
          </a:p>
        </p:txBody>
      </p:sp>
    </p:spTree>
    <p:extLst>
      <p:ext uri="{BB962C8B-B14F-4D97-AF65-F5344CB8AC3E}">
        <p14:creationId xmlns:p14="http://schemas.microsoft.com/office/powerpoint/2010/main" val="112640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5DC5-2D4F-42A9-92F3-B48E9793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43" y="106680"/>
            <a:ext cx="10353762" cy="762000"/>
          </a:xfrm>
        </p:spPr>
        <p:txBody>
          <a:bodyPr>
            <a:normAutofit/>
          </a:bodyPr>
          <a:lstStyle/>
          <a:p>
            <a:r>
              <a:rPr lang="en-IN" sz="2800" dirty="0"/>
              <a:t>Hypothesis Testing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53E45-E82B-46BB-BB8C-DABDC789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42" y="1219200"/>
            <a:ext cx="10023035" cy="36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0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8A6B6F-8C4E-447A-A482-84BC99A3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4" y="218693"/>
            <a:ext cx="8609648" cy="58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70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A177A-A34B-4935-A7C3-0F94E2C3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79" y="266128"/>
            <a:ext cx="8532305" cy="612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8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20BD-A758-4FD4-89FC-249F1102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67" y="0"/>
            <a:ext cx="10353762" cy="804672"/>
          </a:xfrm>
        </p:spPr>
        <p:txBody>
          <a:bodyPr>
            <a:normAutofit/>
          </a:bodyPr>
          <a:lstStyle/>
          <a:p>
            <a:r>
              <a:rPr lang="en-IN" sz="3600" dirty="0"/>
              <a:t>Level of Significance 0.05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B4F6C0-C1ED-40A9-ABB8-7181339C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146" y="804672"/>
            <a:ext cx="7945822" cy="55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31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563E-E829-4A7F-B70E-41038101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Critical Values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B25B7-E89A-41C7-827E-7A0F4B7D5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450" y="1491233"/>
            <a:ext cx="6472278" cy="49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3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9B2F-2C2F-4264-9455-25E56219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75" y="161544"/>
            <a:ext cx="10353762" cy="905257"/>
          </a:xfrm>
        </p:spPr>
        <p:txBody>
          <a:bodyPr>
            <a:normAutofit/>
          </a:bodyPr>
          <a:lstStyle/>
          <a:p>
            <a:r>
              <a:rPr lang="en-IN" sz="3200" dirty="0"/>
              <a:t>Find Test Values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CBD7E-4CFA-4687-A29A-29F0DF1B3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108" y="925448"/>
            <a:ext cx="8336522" cy="34133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55BF41-BF0C-446A-95CC-D000BD57B940}"/>
              </a:ext>
            </a:extLst>
          </p:cNvPr>
          <p:cNvSpPr txBox="1">
            <a:spLocks/>
          </p:cNvSpPr>
          <p:nvPr/>
        </p:nvSpPr>
        <p:spPr>
          <a:xfrm>
            <a:off x="0" y="4215762"/>
            <a:ext cx="10353762" cy="9052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2.89 value in the  greater than 2.5 . So this lies in the red area(rejection area) . </a:t>
            </a:r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2D1C2-40D2-4838-85B6-A157AA97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03" y="4668390"/>
            <a:ext cx="86201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0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EDA9D7-B336-4324-A9F9-7E8CC6BD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75" y="161544"/>
            <a:ext cx="10353762" cy="905257"/>
          </a:xfrm>
        </p:spPr>
        <p:txBody>
          <a:bodyPr>
            <a:normAutofit/>
          </a:bodyPr>
          <a:lstStyle/>
          <a:p>
            <a:r>
              <a:rPr lang="en-IN" sz="3200" dirty="0"/>
              <a:t>Conclusion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DF1B79-F22D-4FA2-8501-A378C8404807}"/>
              </a:ext>
            </a:extLst>
          </p:cNvPr>
          <p:cNvSpPr txBox="1">
            <a:spLocks/>
          </p:cNvSpPr>
          <p:nvPr/>
        </p:nvSpPr>
        <p:spPr>
          <a:xfrm>
            <a:off x="919119" y="1066801"/>
            <a:ext cx="10353762" cy="17849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3200" dirty="0"/>
              <a:t>2.89 is greater than 2.5 . This  lies in the red area(rejection area) . That means we need to reject the null hypothesis </a:t>
            </a:r>
            <a:r>
              <a:rPr lang="en-IN" sz="3200" dirty="0" err="1"/>
              <a:t>ie</a:t>
            </a:r>
            <a:r>
              <a:rPr lang="en-IN" sz="3200" dirty="0"/>
              <a:t> IQ is 100. </a:t>
            </a:r>
            <a:r>
              <a:rPr lang="en-IN" sz="3200" dirty="0" err="1"/>
              <a:t>ie</a:t>
            </a:r>
            <a:r>
              <a:rPr lang="en-IN" sz="3200" dirty="0"/>
              <a:t> these a change in IQ level 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1F5C31-6FD8-4454-94E6-92A1D318B9F2}"/>
              </a:ext>
            </a:extLst>
          </p:cNvPr>
          <p:cNvSpPr txBox="1">
            <a:spLocks/>
          </p:cNvSpPr>
          <p:nvPr/>
        </p:nvSpPr>
        <p:spPr>
          <a:xfrm>
            <a:off x="1025799" y="3744087"/>
            <a:ext cx="10353762" cy="17849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3200" dirty="0"/>
              <a:t>P Values: If P value is greater than 0.05 accept the hypothesis else reject it </a:t>
            </a:r>
          </a:p>
          <a:p>
            <a:pPr algn="l"/>
            <a:r>
              <a:rPr lang="en-IN" sz="3200" dirty="0"/>
              <a:t>Hypothesis : Coefficient of each variable is Zero ( x1 ,x2 ,x3 ,x4,x5 are Zero) </a:t>
            </a:r>
          </a:p>
        </p:txBody>
      </p:sp>
    </p:spTree>
    <p:extLst>
      <p:ext uri="{BB962C8B-B14F-4D97-AF65-F5344CB8AC3E}">
        <p14:creationId xmlns:p14="http://schemas.microsoft.com/office/powerpoint/2010/main" val="3151098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E15968-B15C-46DA-9B6B-A507F0B0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552194"/>
            <a:ext cx="8534400" cy="46863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993C67B-B378-4FE7-B2D8-904A6C12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75" y="161544"/>
            <a:ext cx="10353762" cy="905257"/>
          </a:xfrm>
        </p:spPr>
        <p:txBody>
          <a:bodyPr>
            <a:normAutofit/>
          </a:bodyPr>
          <a:lstStyle/>
          <a:p>
            <a:pPr algn="l"/>
            <a:r>
              <a:rPr lang="en-IN" sz="3200" dirty="0"/>
              <a:t>Example 2 </a:t>
            </a:r>
          </a:p>
        </p:txBody>
      </p:sp>
    </p:spTree>
    <p:extLst>
      <p:ext uri="{BB962C8B-B14F-4D97-AF65-F5344CB8AC3E}">
        <p14:creationId xmlns:p14="http://schemas.microsoft.com/office/powerpoint/2010/main" val="151585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709205-BFA2-416E-AE46-E2D8AA95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081" y="1020932"/>
            <a:ext cx="7299387" cy="33884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94" y="272248"/>
            <a:ext cx="10353762" cy="748684"/>
          </a:xfrm>
        </p:spPr>
        <p:txBody>
          <a:bodyPr/>
          <a:lstStyle/>
          <a:p>
            <a:r>
              <a:rPr lang="en-IN" dirty="0"/>
              <a:t>P Value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938C9-2815-49B5-B085-7B05E2D7FCB4}"/>
              </a:ext>
            </a:extLst>
          </p:cNvPr>
          <p:cNvSpPr txBox="1"/>
          <p:nvPr/>
        </p:nvSpPr>
        <p:spPr>
          <a:xfrm>
            <a:off x="1402672" y="4829452"/>
            <a:ext cx="6977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Null Hypothesis – Coefficient is Zero</a:t>
            </a:r>
          </a:p>
          <a:p>
            <a:r>
              <a:rPr lang="en-IN" dirty="0"/>
              <a:t>Alternate Hypotheses – Coefficient is not zero </a:t>
            </a:r>
          </a:p>
          <a:p>
            <a:r>
              <a:rPr lang="en-IN" dirty="0"/>
              <a:t>When P &gt; 0.05 – Reject null hypothesis </a:t>
            </a:r>
          </a:p>
          <a:p>
            <a:r>
              <a:rPr lang="en-IN" dirty="0"/>
              <a:t>Important variables are the variables which has p value less than 0.05</a:t>
            </a:r>
          </a:p>
        </p:txBody>
      </p:sp>
    </p:spTree>
    <p:extLst>
      <p:ext uri="{BB962C8B-B14F-4D97-AF65-F5344CB8AC3E}">
        <p14:creationId xmlns:p14="http://schemas.microsoft.com/office/powerpoint/2010/main" val="281790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07D87-7A33-46AF-82E7-58AF1878B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681037"/>
            <a:ext cx="66675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72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94" y="272248"/>
            <a:ext cx="9777294" cy="491232"/>
          </a:xfrm>
        </p:spPr>
        <p:txBody>
          <a:bodyPr>
            <a:normAutofit fontScale="90000"/>
          </a:bodyPr>
          <a:lstStyle/>
          <a:p>
            <a:r>
              <a:rPr lang="en-IN" dirty="0"/>
              <a:t>OLS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FBB69-A869-4C79-8EB7-F9B03D5B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88" y="992076"/>
            <a:ext cx="8773512" cy="54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7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694" y="272248"/>
            <a:ext cx="9777294" cy="491232"/>
          </a:xfrm>
        </p:spPr>
        <p:txBody>
          <a:bodyPr>
            <a:normAutofit fontScale="90000"/>
          </a:bodyPr>
          <a:lstStyle/>
          <a:p>
            <a:r>
              <a:rPr lang="en-IN" dirty="0"/>
              <a:t>OLS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76E7-71F0-4ED9-9E2B-3BF5BDAD171F}"/>
              </a:ext>
            </a:extLst>
          </p:cNvPr>
          <p:cNvSpPr txBox="1"/>
          <p:nvPr/>
        </p:nvSpPr>
        <p:spPr>
          <a:xfrm>
            <a:off x="1600200" y="1301826"/>
            <a:ext cx="80498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https://jyotiyadav99111.medium.com/statistics-how-should-i-interpret-results-of-ols-3bde1ebeec01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https://medium.com/analytics-vidhya/how-to-interpret-result-from-linear-regression-3f7ae7679ef9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8970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956227-A5FF-4464-B70E-7E5B544A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31" y="1520855"/>
            <a:ext cx="76485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86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63234-0667-49FE-A558-B14F3B0C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15" y="1558031"/>
            <a:ext cx="82010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7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F0777-65DC-4ED2-8C09-2D68BC88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57" y="1661650"/>
            <a:ext cx="8250514" cy="15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86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265DC-4A70-4E6A-A97C-6A0E5F8E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74" y="1477300"/>
            <a:ext cx="9159950" cy="9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14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94C97-C30B-4C20-8D3A-A96C6454307B}"/>
              </a:ext>
            </a:extLst>
          </p:cNvPr>
          <p:cNvSpPr txBox="1"/>
          <p:nvPr/>
        </p:nvSpPr>
        <p:spPr>
          <a:xfrm>
            <a:off x="1047563" y="1034404"/>
            <a:ext cx="9649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Degree of Freedom: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In this case degree of freedom is 1.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is calculated by subtracting the number relations (independent variables) from number of observations.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In the below case there are two independent variables represented in a two dimension space, number of observations three ( 3-2 =1)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B720-9EAE-4805-B5D4-CBEA09D9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38" y="2301470"/>
            <a:ext cx="7838679" cy="40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4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94C97-C30B-4C20-8D3A-A96C6454307B}"/>
              </a:ext>
            </a:extLst>
          </p:cNvPr>
          <p:cNvSpPr txBox="1"/>
          <p:nvPr/>
        </p:nvSpPr>
        <p:spPr>
          <a:xfrm>
            <a:off x="1686757" y="1122930"/>
            <a:ext cx="82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Degree of Freedom= 2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4 (number of observations) – 2 (independent variables) =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913F-54C1-43F3-B6AC-95019237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57" y="1924523"/>
            <a:ext cx="8638851" cy="45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90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94C97-C30B-4C20-8D3A-A96C6454307B}"/>
              </a:ext>
            </a:extLst>
          </p:cNvPr>
          <p:cNvSpPr txBox="1"/>
          <p:nvPr/>
        </p:nvSpPr>
        <p:spPr>
          <a:xfrm>
            <a:off x="1686757" y="1122930"/>
            <a:ext cx="823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Degree of Freedom= 1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4 (number of observations) – 3 (independent variables represented in x, y ,z axis ) =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E8146-0377-4094-8FB5-E0B1579D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55" y="2273684"/>
            <a:ext cx="8468002" cy="4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7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8BC21-4CD4-450C-A97C-B39CA82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53" y="3428999"/>
            <a:ext cx="8317086" cy="2873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A47C06-B5AC-4706-885B-26D5D3A04D15}"/>
              </a:ext>
            </a:extLst>
          </p:cNvPr>
          <p:cNvSpPr txBox="1"/>
          <p:nvPr/>
        </p:nvSpPr>
        <p:spPr>
          <a:xfrm>
            <a:off x="1403458" y="1182671"/>
            <a:ext cx="6302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Degree of Freedom of Residuals (DF Residuals)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n : Total number of observation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K : Number of Independent variable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DF = n – (k+1) (if add constant ) otherwise (n-k) </a:t>
            </a:r>
          </a:p>
        </p:txBody>
      </p:sp>
    </p:spTree>
    <p:extLst>
      <p:ext uri="{BB962C8B-B14F-4D97-AF65-F5344CB8AC3E}">
        <p14:creationId xmlns:p14="http://schemas.microsoft.com/office/powerpoint/2010/main" val="110009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BDA291-61FB-4638-9259-4B7DC806C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498" y="311657"/>
            <a:ext cx="7953038" cy="58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68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47C06-B5AC-4706-885B-26D5D3A04D15}"/>
              </a:ext>
            </a:extLst>
          </p:cNvPr>
          <p:cNvSpPr txBox="1"/>
          <p:nvPr/>
        </p:nvSpPr>
        <p:spPr>
          <a:xfrm>
            <a:off x="1430092" y="1584106"/>
            <a:ext cx="77849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Covariance Type: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nonrobust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Nonrobust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: No outlier 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proper covariance.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Covariance is a measure of how two variables are linked in a positive or negative manner, and a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robust covariance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is one that is calculated in a way to minimize or eliminate variables.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52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136" y="286953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881E5-E32E-4AE8-A5D0-C7E1C2A1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07" y="1349360"/>
            <a:ext cx="9667875" cy="51417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D0D0A6-88EA-4D49-9C41-D1B3E3DCCF81}"/>
              </a:ext>
            </a:extLst>
          </p:cNvPr>
          <p:cNvSpPr txBox="1">
            <a:spLocks/>
          </p:cNvSpPr>
          <p:nvPr/>
        </p:nvSpPr>
        <p:spPr>
          <a:xfrm>
            <a:off x="2050136" y="858128"/>
            <a:ext cx="7484481" cy="4912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R-Squared values examples</a:t>
            </a:r>
          </a:p>
        </p:txBody>
      </p:sp>
    </p:spTree>
    <p:extLst>
      <p:ext uri="{BB962C8B-B14F-4D97-AF65-F5344CB8AC3E}">
        <p14:creationId xmlns:p14="http://schemas.microsoft.com/office/powerpoint/2010/main" val="1088460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5DD73-A7B8-44C3-9E25-9AB0F257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96" y="1127464"/>
            <a:ext cx="8768133" cy="53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78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4BAFA-28BC-4434-B952-70F5DBFB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2" y="1421028"/>
            <a:ext cx="8917047" cy="29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8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7339A-2C15-4302-A7DD-04C5DB8E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82" y="1522334"/>
            <a:ext cx="9610725" cy="34616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51C0F1-E36C-4DF5-BE40-7CFC911A6B23}"/>
              </a:ext>
            </a:extLst>
          </p:cNvPr>
          <p:cNvSpPr txBox="1">
            <a:spLocks/>
          </p:cNvSpPr>
          <p:nvPr/>
        </p:nvSpPr>
        <p:spPr>
          <a:xfrm>
            <a:off x="2041258" y="1105917"/>
            <a:ext cx="7484481" cy="4912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Adjusted R-Squared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80F7C-F3B5-46C2-8905-FD00EAC1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82" y="4983978"/>
            <a:ext cx="9610725" cy="16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7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53911-EE23-4B2C-A997-08DDD716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75" y="1286846"/>
            <a:ext cx="9607650" cy="1704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DB715-A2FF-4ECC-B306-12DDD6E6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76" y="2991775"/>
            <a:ext cx="9607649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6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8D74A-39F3-412C-9A2A-E631B4F7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74" y="1684999"/>
            <a:ext cx="8768903" cy="4696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416222-17A2-4C19-B9A0-2639DFFCBE26}"/>
              </a:ext>
            </a:extLst>
          </p:cNvPr>
          <p:cNvSpPr txBox="1"/>
          <p:nvPr/>
        </p:nvSpPr>
        <p:spPr>
          <a:xfrm>
            <a:off x="1740023" y="1141669"/>
            <a:ext cx="711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Intercept only model</a:t>
            </a:r>
          </a:p>
        </p:txBody>
      </p:sp>
    </p:spTree>
    <p:extLst>
      <p:ext uri="{BB962C8B-B14F-4D97-AF65-F5344CB8AC3E}">
        <p14:creationId xmlns:p14="http://schemas.microsoft.com/office/powerpoint/2010/main" val="2969128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79D10-EC3A-4C5F-8D48-7F029DDA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48" y="1352411"/>
            <a:ext cx="9461815" cy="329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7B48F8-6C55-472F-B2B7-5E632A22FBC5}"/>
              </a:ext>
            </a:extLst>
          </p:cNvPr>
          <p:cNvSpPr txBox="1"/>
          <p:nvPr/>
        </p:nvSpPr>
        <p:spPr>
          <a:xfrm>
            <a:off x="2985117" y="35243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6AEC-6653-40BB-953B-2D9609CCBD6E}"/>
              </a:ext>
            </a:extLst>
          </p:cNvPr>
          <p:cNvSpPr txBox="1"/>
          <p:nvPr/>
        </p:nvSpPr>
        <p:spPr>
          <a:xfrm>
            <a:off x="911834" y="1095833"/>
            <a:ext cx="103683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F Statistic:  Create the model only with intercept, this is called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baseline model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, considering all the other coefficients are zero.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This gives the maximum error (error is difference between actual and predicted)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create the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Linear Regression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model,  error of linear regression model is expected to be smaller than the error of baseline model.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Then do the Hypothesis test 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Null Hypothesis: Base line model and linear regression model has same error 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Alternate Hypothesis: Linear Regression model is better that base line model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If the Linear model error is higher than base line model, accept Null hypothesis 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If the Linear model error is smaller than base line model, accept alternate hypothesis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Prob(F Statistic):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Probability of getting null hypothesis. Normally it should be a small number.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68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7B48F8-6C55-472F-B2B7-5E632A22FBC5}"/>
              </a:ext>
            </a:extLst>
          </p:cNvPr>
          <p:cNvSpPr txBox="1"/>
          <p:nvPr/>
        </p:nvSpPr>
        <p:spPr>
          <a:xfrm>
            <a:off x="2985117" y="35243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6AEC-6653-40BB-953B-2D9609CCBD6E}"/>
              </a:ext>
            </a:extLst>
          </p:cNvPr>
          <p:cNvSpPr txBox="1"/>
          <p:nvPr/>
        </p:nvSpPr>
        <p:spPr>
          <a:xfrm>
            <a:off x="911834" y="1095833"/>
            <a:ext cx="10368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Log-Likelihood: Create the model with different combinations,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different set of independent variables.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model with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higher Log-Likelihood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value is considered as best model.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8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80FC9-D369-461F-AE08-A5F51D2E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609599"/>
            <a:ext cx="9700885" cy="59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51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1C01-01BB-4DD4-804B-23A88D5D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46" y="1420565"/>
            <a:ext cx="9437138" cy="28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17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7B48F8-6C55-472F-B2B7-5E632A22FBC5}"/>
              </a:ext>
            </a:extLst>
          </p:cNvPr>
          <p:cNvSpPr txBox="1"/>
          <p:nvPr/>
        </p:nvSpPr>
        <p:spPr>
          <a:xfrm>
            <a:off x="2985117" y="35243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33D2F-1C87-4E66-AC0A-8A818B40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54" y="1327663"/>
            <a:ext cx="72485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32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First Part(model Summary)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9E054-3BBF-4BFA-A530-35E1F5D6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33" y="1425559"/>
            <a:ext cx="8976772" cy="29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4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Second Part(Coefficient Table)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4B85C-38CB-47DC-8D02-C9B19464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03" y="1352550"/>
            <a:ext cx="9219026" cy="23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6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Second Part(Coefficient Table)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7295D-C4D0-405B-97E4-9AB2C343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70" y="1606396"/>
            <a:ext cx="10315131" cy="139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58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Second Part(Coefficient Table)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57B35-1E0F-41F3-8C4B-BBF5978F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11" y="1456908"/>
            <a:ext cx="9040766" cy="24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2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Second Part(Coefficient Table) Interpretation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2FF96-5D84-4570-AA7B-50797AAB0514}"/>
              </a:ext>
            </a:extLst>
          </p:cNvPr>
          <p:cNvSpPr txBox="1"/>
          <p:nvPr/>
        </p:nvSpPr>
        <p:spPr>
          <a:xfrm>
            <a:off x="1071632" y="1291141"/>
            <a:ext cx="10584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 values =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coef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/std error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 value of t statistics (P Value):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impact of change in the x variable in the prediction of y variable is shown in the p value of t statistics (p &gt; (t))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This also based on hypothesis testing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uses the following null and alternative hypotheses:</a:t>
            </a:r>
          </a:p>
          <a:p>
            <a:pPr algn="just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null hypothesis (H0): variable has no correlation with the dependent variable.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alternative hypothesis: (Ha): variable has correlation with the dependent variable.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If p-value &lt; level of significance (0.05); then null hypothesis is rejected.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If p-value &gt; level of significance (0.05); then we fail to reject the null hypothesis.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13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69218C-5FA5-4BD2-B483-749E8CB58FE0}"/>
              </a:ext>
            </a:extLst>
          </p:cNvPr>
          <p:cNvSpPr txBox="1">
            <a:spLocks/>
          </p:cNvSpPr>
          <p:nvPr/>
        </p:nvSpPr>
        <p:spPr>
          <a:xfrm>
            <a:off x="2353759" y="273729"/>
            <a:ext cx="7484481" cy="4912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Second Part(Coefficient Table) Interpretation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AE14C-4842-4746-A826-A1462B30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59" y="1571347"/>
            <a:ext cx="7391400" cy="4948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817F2-2C76-4570-8D69-C14C22A7A200}"/>
              </a:ext>
            </a:extLst>
          </p:cNvPr>
          <p:cNvSpPr txBox="1"/>
          <p:nvPr/>
        </p:nvSpPr>
        <p:spPr>
          <a:xfrm>
            <a:off x="2246051" y="844988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Here P value 0.193 means probability of getting heads more than 56 or less than 44 is 19.3 % </a:t>
            </a:r>
          </a:p>
        </p:txBody>
      </p:sp>
    </p:spTree>
    <p:extLst>
      <p:ext uri="{BB962C8B-B14F-4D97-AF65-F5344CB8AC3E}">
        <p14:creationId xmlns:p14="http://schemas.microsoft.com/office/powerpoint/2010/main" val="3671024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69218C-5FA5-4BD2-B483-749E8CB58FE0}"/>
              </a:ext>
            </a:extLst>
          </p:cNvPr>
          <p:cNvSpPr txBox="1">
            <a:spLocks/>
          </p:cNvSpPr>
          <p:nvPr/>
        </p:nvSpPr>
        <p:spPr>
          <a:xfrm>
            <a:off x="2353759" y="273729"/>
            <a:ext cx="7484481" cy="4912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Second Part(Coefficient Table) Interpretation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99FE2-1C2A-414B-BC3B-47F51E8D02ED}"/>
              </a:ext>
            </a:extLst>
          </p:cNvPr>
          <p:cNvSpPr txBox="1"/>
          <p:nvPr/>
        </p:nvSpPr>
        <p:spPr>
          <a:xfrm>
            <a:off x="488273" y="1051150"/>
            <a:ext cx="586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 value Calculation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EBC3E-7C7A-4557-BEE7-4E586BA5779C}"/>
              </a:ext>
            </a:extLst>
          </p:cNvPr>
          <p:cNvSpPr txBox="1"/>
          <p:nvPr/>
        </p:nvSpPr>
        <p:spPr>
          <a:xfrm>
            <a:off x="8868792" y="1737449"/>
            <a:ext cx="30805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Initial Probability = 0.26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Sample:120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Number of people can speak more than one Language :40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Probability = 40/120= 1/3=0.333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F6B4E-24DB-4DE2-BE30-203C0E411BA2}"/>
              </a:ext>
            </a:extLst>
          </p:cNvPr>
          <p:cNvSpPr txBox="1"/>
          <p:nvPr/>
        </p:nvSpPr>
        <p:spPr>
          <a:xfrm>
            <a:off x="242656" y="4767547"/>
            <a:ext cx="799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Z Score = (0.33-0.26) / SQRT ((0.26 * (1-0.26))/ 120)  = 1.83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Get the P Value from the Z score table = 0.0336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ie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 3 % 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This comes less than 5 % level in the  graph, That means reject null  Hypothesis and accept alternate Hypothesis.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DEB7EF-C525-4C7E-8057-28745B679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6" y="1535374"/>
            <a:ext cx="8546237" cy="2952750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DD7D897-7573-41A2-AFA6-0816D5D86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5368"/>
              </p:ext>
            </p:extLst>
          </p:nvPr>
        </p:nvGraphicFramePr>
        <p:xfrm>
          <a:off x="9154357" y="499409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3" imgW="914400" imgH="792417" progId="AcroExch.Document.DC">
                  <p:embed/>
                </p:oleObj>
              </mc:Choice>
              <mc:Fallback>
                <p:oleObj name="Acrobat Document" showAsIcon="1" r:id="rId3" imgW="914400" imgH="79241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54357" y="499409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907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8DD0C-2353-4FE5-885B-FBCEF0FF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55" y="1296555"/>
            <a:ext cx="8901436" cy="32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8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27546-8A77-44C0-8DB0-1A899ADF4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" y="300608"/>
            <a:ext cx="10161270" cy="64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4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C9406-DFF0-4AD5-A68A-7139E480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3" y="1403734"/>
            <a:ext cx="9069369" cy="33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5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AD4079-1AD4-40FA-BAD9-6DD5CC96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52" y="1402162"/>
            <a:ext cx="11113495" cy="20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6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9D383-5B5C-4192-AAE1-B8B03095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50" y="1572596"/>
            <a:ext cx="10144125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DE264-E5DC-4CE0-AD81-BF7C2463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50" y="2515571"/>
            <a:ext cx="101441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24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E6408-0309-4112-AAE9-872066E0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10" y="1891082"/>
            <a:ext cx="98393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9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F89E6-C25C-4269-8655-7D979372C53B}"/>
              </a:ext>
            </a:extLst>
          </p:cNvPr>
          <p:cNvSpPr txBox="1"/>
          <p:nvPr/>
        </p:nvSpPr>
        <p:spPr>
          <a:xfrm>
            <a:off x="1364756" y="1494214"/>
            <a:ext cx="9501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Durbin-Watson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to test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autocorrelation 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in residuals</a:t>
            </a:r>
          </a:p>
          <a:p>
            <a:pPr algn="just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 common method of testing for autocorrelation is the Durbin-Watson test.</a:t>
            </a:r>
          </a:p>
          <a:p>
            <a:pPr algn="just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Look for Durbin – Watson (DW) statistic. It must lie between 0 and 4.</a:t>
            </a:r>
          </a:p>
          <a:p>
            <a:pPr algn="just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If DW = 2, or close to it, implies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autocorrelation</a:t>
            </a:r>
          </a:p>
          <a:p>
            <a:pPr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0 &lt; DW &lt; 2 implies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positive autocorrelation</a:t>
            </a:r>
          </a:p>
          <a:p>
            <a:pPr algn="l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	2 &lt; DW &lt; 4 indicates 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negative autocorrelation</a:t>
            </a:r>
          </a:p>
          <a:p>
            <a:pPr algn="l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Also, we can see residual vs time plot and look for the seasonal or correlated pattern in residual values in time series analysis.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6586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F7BA4-5EF0-4D4E-90C4-ADB8A73C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57" y="1294244"/>
            <a:ext cx="8844160" cy="1928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F9E15-B3C6-48E4-8AEC-1A4A120C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57" y="3233691"/>
            <a:ext cx="8844160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5F01C-1FC9-4EA8-AA51-07C4396A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58" y="4292538"/>
            <a:ext cx="884416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2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52C8E-AF89-4628-9330-0AE5C554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14" y="1279725"/>
            <a:ext cx="9022184" cy="184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462DD-740E-48D4-B774-27ED55D1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14" y="3124940"/>
            <a:ext cx="9022184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945949-3E1E-4FF2-A52C-F66E47FBC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14" y="5029940"/>
            <a:ext cx="902218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63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3A622-F0BD-4049-B156-02B262596998}"/>
              </a:ext>
            </a:extLst>
          </p:cNvPr>
          <p:cNvSpPr txBox="1"/>
          <p:nvPr/>
        </p:nvSpPr>
        <p:spPr>
          <a:xfrm>
            <a:off x="605900" y="957866"/>
            <a:ext cx="1120140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Jarque-Bera</a:t>
            </a:r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(JB) and Prob(JB): 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are alternate methods of measuring the same value as Omnibus and Prob(Omnibus) using skewness and kurtosis. We use these values to confirm each other.</a:t>
            </a:r>
          </a:p>
          <a:p>
            <a:pPr algn="just"/>
            <a:endParaRPr lang="en-I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JB = n/6(S^2 + 1/4(K-3)^2)</a:t>
            </a: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where n is the number of data points, S is the sample skewness, and K is the sample kurtosis of the data.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Jarque-Bera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test uses the following null and alternative hypotheses: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null hypothesis (H0): Residuals are normally distributed.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The alternative hypothesis: (Ha): Residuals are not normally distributed.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If p-value &lt; level of significance (0.05); then null hypothesis is rejected.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If p-value &gt; level of significance (0.05); then we fail to reject the null hypothesis.</a:t>
            </a:r>
          </a:p>
          <a:p>
            <a:pPr marL="0" lvl="1"/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In this example, in the </a:t>
            </a:r>
            <a:r>
              <a:rPr lang="en-IN" dirty="0" err="1">
                <a:latin typeface="Verdana" panose="020B0604030504040204" pitchFamily="34" charset="0"/>
                <a:ea typeface="Verdana" panose="020B0604030504040204" pitchFamily="34" charset="0"/>
              </a:rPr>
              <a:t>Jarque-Bera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 statistic for the test is 5.30 and the corresponding p-value is 0.0704. Because this p-value is greater than 0.05, we will accept the null hypothesis. We do not have sufficient evidence to say that Residuals are not normally distributed in the regression model.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8AF32A-3583-49AF-B0E0-FC9F6CA9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369904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331136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08B1A-7702-4622-8B0F-E864ED19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476436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B3000-EA51-4790-A75F-F1F2BCAC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2" y="1227708"/>
            <a:ext cx="101727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0AF1B-F659-4102-B4D6-851FB1C1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51" y="4351908"/>
            <a:ext cx="10172699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5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A3A622-F0BD-4049-B156-02B262596998}"/>
              </a:ext>
            </a:extLst>
          </p:cNvPr>
          <p:cNvSpPr txBox="1"/>
          <p:nvPr/>
        </p:nvSpPr>
        <p:spPr>
          <a:xfrm>
            <a:off x="605900" y="957866"/>
            <a:ext cx="112014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Condition number: </a:t>
            </a:r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It is used as a diagnostic for multicollinearity.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Multicollinearity is strongly implied by a high condition number. 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Multicollinearity a term to describe two or more independent variables that are strongly related to each other and are falsely affecting our predicted variable by redundancy.</a:t>
            </a: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8AF32A-3583-49AF-B0E0-FC9F6CA9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258" y="369904"/>
            <a:ext cx="7484481" cy="49123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Third Part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70311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70124-5BAD-46A6-A95F-368D1804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19" y="492251"/>
            <a:ext cx="9760649" cy="59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138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9FFF9-8966-4DB3-BA33-67A1AFA5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459003"/>
            <a:ext cx="10289220" cy="59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8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8"/>
      </a:accent1>
      <a:accent2>
        <a:srgbClr val="6BB13B"/>
      </a:accent2>
      <a:accent3>
        <a:srgbClr val="97A942"/>
      </a:accent3>
      <a:accent4>
        <a:srgbClr val="B1953B"/>
      </a:accent4>
      <a:accent5>
        <a:srgbClr val="C3754D"/>
      </a:accent5>
      <a:accent6>
        <a:srgbClr val="B13B44"/>
      </a:accent6>
      <a:hlink>
        <a:srgbClr val="AE753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9371</TotalTime>
  <Words>1599</Words>
  <Application>Microsoft Office PowerPoint</Application>
  <PresentationFormat>Widescreen</PresentationFormat>
  <Paragraphs>198</Paragraphs>
  <Slides>90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Bodoni MT</vt:lpstr>
      <vt:lpstr>Calibri</vt:lpstr>
      <vt:lpstr>Goudy Old Style</vt:lpstr>
      <vt:lpstr>Helvetica Neue</vt:lpstr>
      <vt:lpstr>Verdana</vt:lpstr>
      <vt:lpstr>Wingdings 2</vt:lpstr>
      <vt:lpstr>SlateVTI</vt:lpstr>
      <vt:lpstr>Acrobat Document</vt:lpstr>
      <vt:lpstr>Data Science with Python</vt:lpstr>
      <vt:lpstr>Assumptions for Simple Linear Regression </vt:lpstr>
      <vt:lpstr>Linear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of Simple Linear Regression </vt:lpstr>
      <vt:lpstr>Under Fit /Over Fit</vt:lpstr>
      <vt:lpstr>Under Fit /Over Fit</vt:lpstr>
      <vt:lpstr>Over fitting </vt:lpstr>
      <vt:lpstr>PowerPoint Presentation</vt:lpstr>
      <vt:lpstr>Under fitting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R2 and Adjusted R2</vt:lpstr>
      <vt:lpstr>Adjusted R square for multiple linear regression</vt:lpstr>
      <vt:lpstr>Normal Distribution</vt:lpstr>
      <vt:lpstr>PowerPoint Presentation</vt:lpstr>
      <vt:lpstr>PowerPoint Presentation</vt:lpstr>
      <vt:lpstr>Hypothesis Testing </vt:lpstr>
      <vt:lpstr>PowerPoint Presentation</vt:lpstr>
      <vt:lpstr>PowerPoint Presentation</vt:lpstr>
      <vt:lpstr>Level of Significance 0.05</vt:lpstr>
      <vt:lpstr>Critical Values </vt:lpstr>
      <vt:lpstr>Find Test Values </vt:lpstr>
      <vt:lpstr>Conclusion</vt:lpstr>
      <vt:lpstr>Example 2 </vt:lpstr>
      <vt:lpstr>P Value </vt:lpstr>
      <vt:lpstr>OLS </vt:lpstr>
      <vt:lpstr>OLS 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First Part(model Summary) Interpretation</vt:lpstr>
      <vt:lpstr>PowerPoint Presentation</vt:lpstr>
      <vt:lpstr>PowerPoint Presentation</vt:lpstr>
      <vt:lpstr>First Part(model Summary) Interpretation</vt:lpstr>
      <vt:lpstr>PowerPoint Presentation</vt:lpstr>
      <vt:lpstr>First Part(model Summary) Interpretation</vt:lpstr>
      <vt:lpstr>Second Part(Coefficient Table) Interpretation</vt:lpstr>
      <vt:lpstr>Second Part(Coefficient Table) Interpretation</vt:lpstr>
      <vt:lpstr>Second Part(Coefficient Table) Interpretation</vt:lpstr>
      <vt:lpstr>Second Part(Coefficient Table) Interpretation</vt:lpstr>
      <vt:lpstr>PowerPoint Presentation</vt:lpstr>
      <vt:lpstr>PowerPoint Presentation</vt:lpstr>
      <vt:lpstr>Third Part Interpretation</vt:lpstr>
      <vt:lpstr>Third Part Interpretation</vt:lpstr>
      <vt:lpstr>Third Part Interpretation</vt:lpstr>
      <vt:lpstr>Third Part Interpretation</vt:lpstr>
      <vt:lpstr>Third Part Interpretation</vt:lpstr>
      <vt:lpstr>Third Part Interpretation</vt:lpstr>
      <vt:lpstr>Third Part Interpretation</vt:lpstr>
      <vt:lpstr>Third Part Interpretation</vt:lpstr>
      <vt:lpstr>Third Part Interpretation</vt:lpstr>
      <vt:lpstr>Third Part Interpretation</vt:lpstr>
      <vt:lpstr>Third Part Interpretation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Presentation</dc:title>
  <dc:creator>Noble Xavier</dc:creator>
  <cp:lastModifiedBy>Xavier Noble</cp:lastModifiedBy>
  <cp:revision>383</cp:revision>
  <dcterms:created xsi:type="dcterms:W3CDTF">2019-10-28T09:09:03Z</dcterms:created>
  <dcterms:modified xsi:type="dcterms:W3CDTF">2022-10-05T03:32:33Z</dcterms:modified>
</cp:coreProperties>
</file>